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2" r:id="rId1"/>
  </p:sldMasterIdLst>
  <p:notesMasterIdLst>
    <p:notesMasterId r:id="rId3"/>
  </p:notesMasterIdLst>
  <p:sldIdLst>
    <p:sldId id="264" r:id="rId2"/>
  </p:sldIdLst>
  <p:sldSz cx="49377600" cy="32918400"/>
  <p:notesSz cx="6858000" cy="9144000"/>
  <p:defaultTextStyle>
    <a:defPPr>
      <a:defRPr lang="en-US"/>
    </a:defPPr>
    <a:lvl1pPr marL="0" algn="l" defTabSz="4897369" rtl="0" eaLnBrk="1" latinLnBrk="0" hangingPunct="1">
      <a:defRPr sz="9641" kern="1200">
        <a:solidFill>
          <a:schemeClr val="tx1"/>
        </a:solidFill>
        <a:latin typeface="+mn-lt"/>
        <a:ea typeface="+mn-ea"/>
        <a:cs typeface="+mn-cs"/>
      </a:defRPr>
    </a:lvl1pPr>
    <a:lvl2pPr marL="2448683" algn="l" defTabSz="4897369" rtl="0" eaLnBrk="1" latinLnBrk="0" hangingPunct="1">
      <a:defRPr sz="9641" kern="1200">
        <a:solidFill>
          <a:schemeClr val="tx1"/>
        </a:solidFill>
        <a:latin typeface="+mn-lt"/>
        <a:ea typeface="+mn-ea"/>
        <a:cs typeface="+mn-cs"/>
      </a:defRPr>
    </a:lvl2pPr>
    <a:lvl3pPr marL="4897369" algn="l" defTabSz="4897369" rtl="0" eaLnBrk="1" latinLnBrk="0" hangingPunct="1">
      <a:defRPr sz="9641" kern="1200">
        <a:solidFill>
          <a:schemeClr val="tx1"/>
        </a:solidFill>
        <a:latin typeface="+mn-lt"/>
        <a:ea typeface="+mn-ea"/>
        <a:cs typeface="+mn-cs"/>
      </a:defRPr>
    </a:lvl3pPr>
    <a:lvl4pPr marL="7346054" algn="l" defTabSz="4897369" rtl="0" eaLnBrk="1" latinLnBrk="0" hangingPunct="1">
      <a:defRPr sz="9641" kern="1200">
        <a:solidFill>
          <a:schemeClr val="tx1"/>
        </a:solidFill>
        <a:latin typeface="+mn-lt"/>
        <a:ea typeface="+mn-ea"/>
        <a:cs typeface="+mn-cs"/>
      </a:defRPr>
    </a:lvl4pPr>
    <a:lvl5pPr marL="9794740" algn="l" defTabSz="4897369" rtl="0" eaLnBrk="1" latinLnBrk="0" hangingPunct="1">
      <a:defRPr sz="9641" kern="1200">
        <a:solidFill>
          <a:schemeClr val="tx1"/>
        </a:solidFill>
        <a:latin typeface="+mn-lt"/>
        <a:ea typeface="+mn-ea"/>
        <a:cs typeface="+mn-cs"/>
      </a:defRPr>
    </a:lvl5pPr>
    <a:lvl6pPr marL="12243423" algn="l" defTabSz="4897369" rtl="0" eaLnBrk="1" latinLnBrk="0" hangingPunct="1">
      <a:defRPr sz="9641" kern="1200">
        <a:solidFill>
          <a:schemeClr val="tx1"/>
        </a:solidFill>
        <a:latin typeface="+mn-lt"/>
        <a:ea typeface="+mn-ea"/>
        <a:cs typeface="+mn-cs"/>
      </a:defRPr>
    </a:lvl6pPr>
    <a:lvl7pPr marL="14692108" algn="l" defTabSz="4897369" rtl="0" eaLnBrk="1" latinLnBrk="0" hangingPunct="1">
      <a:defRPr sz="9641" kern="1200">
        <a:solidFill>
          <a:schemeClr val="tx1"/>
        </a:solidFill>
        <a:latin typeface="+mn-lt"/>
        <a:ea typeface="+mn-ea"/>
        <a:cs typeface="+mn-cs"/>
      </a:defRPr>
    </a:lvl7pPr>
    <a:lvl8pPr marL="17140794" algn="l" defTabSz="4897369" rtl="0" eaLnBrk="1" latinLnBrk="0" hangingPunct="1">
      <a:defRPr sz="9641" kern="1200">
        <a:solidFill>
          <a:schemeClr val="tx1"/>
        </a:solidFill>
        <a:latin typeface="+mn-lt"/>
        <a:ea typeface="+mn-ea"/>
        <a:cs typeface="+mn-cs"/>
      </a:defRPr>
    </a:lvl8pPr>
    <a:lvl9pPr marL="19589477" algn="l" defTabSz="4897369" rtl="0" eaLnBrk="1" latinLnBrk="0" hangingPunct="1">
      <a:defRPr sz="964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4C81"/>
    <a:srgbClr val="4966AC"/>
    <a:srgbClr val="3572B7"/>
    <a:srgbClr val="B11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0881" autoAdjust="0"/>
    <p:restoredTop sz="94660"/>
  </p:normalViewPr>
  <p:slideViewPr>
    <p:cSldViewPr snapToGrid="0">
      <p:cViewPr>
        <p:scale>
          <a:sx n="28" d="100"/>
          <a:sy n="28" d="100"/>
        </p:scale>
        <p:origin x="116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36" d="100"/>
          <a:sy n="136" d="100"/>
        </p:scale>
        <p:origin x="192" y="11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4.tiff>
</file>

<file path=ppt/media/image6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871A45-7C7B-4E7C-83A3-05F7BCDEEBB5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A23445-5362-4DF3-9BD0-A473C3908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42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89417" rtl="0" eaLnBrk="1" latinLnBrk="0" hangingPunct="1">
      <a:defRPr sz="2479" kern="1200">
        <a:solidFill>
          <a:schemeClr val="tx1"/>
        </a:solidFill>
        <a:latin typeface="+mn-lt"/>
        <a:ea typeface="+mn-ea"/>
        <a:cs typeface="+mn-cs"/>
      </a:defRPr>
    </a:lvl1pPr>
    <a:lvl2pPr marL="944709" algn="l" defTabSz="1889417" rtl="0" eaLnBrk="1" latinLnBrk="0" hangingPunct="1">
      <a:defRPr sz="2479" kern="1200">
        <a:solidFill>
          <a:schemeClr val="tx1"/>
        </a:solidFill>
        <a:latin typeface="+mn-lt"/>
        <a:ea typeface="+mn-ea"/>
        <a:cs typeface="+mn-cs"/>
      </a:defRPr>
    </a:lvl2pPr>
    <a:lvl3pPr marL="1889417" algn="l" defTabSz="1889417" rtl="0" eaLnBrk="1" latinLnBrk="0" hangingPunct="1">
      <a:defRPr sz="2479" kern="1200">
        <a:solidFill>
          <a:schemeClr val="tx1"/>
        </a:solidFill>
        <a:latin typeface="+mn-lt"/>
        <a:ea typeface="+mn-ea"/>
        <a:cs typeface="+mn-cs"/>
      </a:defRPr>
    </a:lvl3pPr>
    <a:lvl4pPr marL="2834126" algn="l" defTabSz="1889417" rtl="0" eaLnBrk="1" latinLnBrk="0" hangingPunct="1">
      <a:defRPr sz="2479" kern="1200">
        <a:solidFill>
          <a:schemeClr val="tx1"/>
        </a:solidFill>
        <a:latin typeface="+mn-lt"/>
        <a:ea typeface="+mn-ea"/>
        <a:cs typeface="+mn-cs"/>
      </a:defRPr>
    </a:lvl4pPr>
    <a:lvl5pPr marL="3778835" algn="l" defTabSz="1889417" rtl="0" eaLnBrk="1" latinLnBrk="0" hangingPunct="1">
      <a:defRPr sz="2479" kern="1200">
        <a:solidFill>
          <a:schemeClr val="tx1"/>
        </a:solidFill>
        <a:latin typeface="+mn-lt"/>
        <a:ea typeface="+mn-ea"/>
        <a:cs typeface="+mn-cs"/>
      </a:defRPr>
    </a:lvl5pPr>
    <a:lvl6pPr marL="4723543" algn="l" defTabSz="1889417" rtl="0" eaLnBrk="1" latinLnBrk="0" hangingPunct="1">
      <a:defRPr sz="2479" kern="1200">
        <a:solidFill>
          <a:schemeClr val="tx1"/>
        </a:solidFill>
        <a:latin typeface="+mn-lt"/>
        <a:ea typeface="+mn-ea"/>
        <a:cs typeface="+mn-cs"/>
      </a:defRPr>
    </a:lvl6pPr>
    <a:lvl7pPr marL="5668252" algn="l" defTabSz="1889417" rtl="0" eaLnBrk="1" latinLnBrk="0" hangingPunct="1">
      <a:defRPr sz="2479" kern="1200">
        <a:solidFill>
          <a:schemeClr val="tx1"/>
        </a:solidFill>
        <a:latin typeface="+mn-lt"/>
        <a:ea typeface="+mn-ea"/>
        <a:cs typeface="+mn-cs"/>
      </a:defRPr>
    </a:lvl7pPr>
    <a:lvl8pPr marL="6612961" algn="l" defTabSz="1889417" rtl="0" eaLnBrk="1" latinLnBrk="0" hangingPunct="1">
      <a:defRPr sz="2479" kern="1200">
        <a:solidFill>
          <a:schemeClr val="tx1"/>
        </a:solidFill>
        <a:latin typeface="+mn-lt"/>
        <a:ea typeface="+mn-ea"/>
        <a:cs typeface="+mn-cs"/>
      </a:defRPr>
    </a:lvl8pPr>
    <a:lvl9pPr marL="7557669" algn="l" defTabSz="1889417" rtl="0" eaLnBrk="1" latinLnBrk="0" hangingPunct="1">
      <a:defRPr sz="247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A2281E-CB7B-4748-8C59-D3A1CEC358C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504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513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601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970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L_inter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26917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7110702" y="30876082"/>
            <a:ext cx="11521440" cy="1752601"/>
          </a:xfrm>
          <a:prstGeom prst="rect">
            <a:avLst/>
          </a:prstGeo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 hasCustomPrompt="1"/>
          </p:nvPr>
        </p:nvSpPr>
        <p:spPr>
          <a:xfrm>
            <a:off x="2460310" y="1976627"/>
            <a:ext cx="44439841" cy="5559552"/>
          </a:xfrm>
          <a:prstGeom prst="rect">
            <a:avLst/>
          </a:prstGeo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3969516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7110702" y="30876082"/>
            <a:ext cx="11521440" cy="1752601"/>
          </a:xfrm>
          <a:prstGeom prst="rect">
            <a:avLst/>
          </a:prstGeo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460316" y="7701279"/>
            <a:ext cx="21636996" cy="219252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2106" dirty="0" smtClean="0">
                <a:solidFill>
                  <a:schemeClr val="tx2"/>
                </a:solidFill>
              </a:defRPr>
            </a:lvl3pPr>
            <a:lvl4pPr>
              <a:defRPr lang="en-US" sz="1805" dirty="0" smtClean="0">
                <a:solidFill>
                  <a:schemeClr val="tx2"/>
                </a:solidFill>
              </a:defRPr>
            </a:lvl4pPr>
            <a:lvl5pPr>
              <a:defRPr lang="en-US" sz="1805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25263161" y="7701279"/>
            <a:ext cx="21628428" cy="219252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2106" dirty="0" smtClean="0">
                <a:solidFill>
                  <a:schemeClr val="tx2"/>
                </a:solidFill>
              </a:defRPr>
            </a:lvl3pPr>
            <a:lvl4pPr>
              <a:defRPr lang="en-US" sz="1805" dirty="0" smtClean="0">
                <a:solidFill>
                  <a:schemeClr val="tx2"/>
                </a:solidFill>
              </a:defRPr>
            </a:lvl4pPr>
            <a:lvl5pPr>
              <a:defRPr lang="en-US" sz="1805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2460310" y="1976627"/>
            <a:ext cx="44439841" cy="5559552"/>
          </a:xfrm>
          <a:prstGeom prst="rect">
            <a:avLst/>
          </a:prstGeo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55171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329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802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29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377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44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453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78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546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320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675" r:id="rId13"/>
    <p:sldLayoutId id="2147483676" r:id="rId14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3" Type="http://schemas.openxmlformats.org/officeDocument/2006/relationships/image" Target="../media/image1.emf"/><Relationship Id="rId21" Type="http://schemas.openxmlformats.org/officeDocument/2006/relationships/image" Target="../media/image19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tiff"/><Relationship Id="rId20" Type="http://schemas.openxmlformats.org/officeDocument/2006/relationships/image" Target="../media/image18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emf"/><Relationship Id="rId11" Type="http://schemas.openxmlformats.org/officeDocument/2006/relationships/image" Target="../media/image9.tif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10" Type="http://schemas.openxmlformats.org/officeDocument/2006/relationships/image" Target="../media/image8.png"/><Relationship Id="rId19" Type="http://schemas.openxmlformats.org/officeDocument/2006/relationships/image" Target="../media/image17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ubtitle 2">
            <a:extLst>
              <a:ext uri="{FF2B5EF4-FFF2-40B4-BE49-F238E27FC236}">
                <a16:creationId xmlns:a16="http://schemas.microsoft.com/office/drawing/2014/main" id="{CFE6D1E6-FB71-2145-A465-84EA88CFB9D3}"/>
              </a:ext>
            </a:extLst>
          </p:cNvPr>
          <p:cNvSpPr txBox="1">
            <a:spLocks/>
          </p:cNvSpPr>
          <p:nvPr/>
        </p:nvSpPr>
        <p:spPr>
          <a:xfrm>
            <a:off x="17279494" y="5925482"/>
            <a:ext cx="15544800" cy="5381059"/>
          </a:xfrm>
          <a:prstGeom prst="rect">
            <a:avLst/>
          </a:prstGeom>
        </p:spPr>
        <p:txBody>
          <a:bodyPr vert="horz" lIns="64476" tIns="32238" rIns="64476" bIns="32238" rtlCol="0">
            <a:noAutofit/>
          </a:bodyPr>
          <a:lstStyle>
            <a:lvl1pPr marL="0" indent="0" algn="ctr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There are a lot of model-based priors for reinforcement learning:</a:t>
            </a:r>
          </a:p>
          <a:p>
            <a:pPr algn="l">
              <a:spcBef>
                <a:spcPts val="0"/>
              </a:spcBef>
            </a:pP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63550" algn="l">
              <a:spcBef>
                <a:spcPts val="0"/>
              </a:spcBef>
            </a:pP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Among others: Dyna-Q (Sutton, 1990), GPS (Levine and Koltun, 2013), Imagination-Augmented Agents (Weber et al., 2017), Value Iteration Networks (Tamar et al., 2016),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TreeQN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(Farquhar et al., 2017) Hindsight Plan (Tamar et al., 2017)</a:t>
            </a:r>
          </a:p>
          <a:p>
            <a:pPr algn="l">
              <a:spcBef>
                <a:spcPts val="0"/>
              </a:spcBef>
            </a:pP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These typically involve:</a:t>
            </a:r>
          </a:p>
          <a:p>
            <a:pPr marL="295275" indent="-295275" algn="l">
              <a:spcBef>
                <a:spcPts val="0"/>
              </a:spcBef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Using an RNN: </a:t>
            </a:r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Efficient but not as expressive and general as MPC/</a:t>
            </a:r>
            <a:r>
              <a:rPr lang="en-US" sz="36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iLQR</a:t>
            </a:r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295275" indent="-295275" algn="l">
              <a:spcBef>
                <a:spcPts val="0"/>
              </a:spcBef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Unrolling an LQR or gradient-based solver:</a:t>
            </a:r>
            <a:r>
              <a:rPr lang="en-US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Expressive/general but inefficient</a:t>
            </a:r>
          </a:p>
        </p:txBody>
      </p:sp>
      <p:sp>
        <p:nvSpPr>
          <p:cNvPr id="63" name="Content Placeholder 14">
            <a:extLst>
              <a:ext uri="{FF2B5EF4-FFF2-40B4-BE49-F238E27FC236}">
                <a16:creationId xmlns:a16="http://schemas.microsoft.com/office/drawing/2014/main" id="{E60B605C-388D-B44B-B7A9-04AF1112A5FB}"/>
              </a:ext>
            </a:extLst>
          </p:cNvPr>
          <p:cNvSpPr>
            <a:spLocks noGrp="1"/>
          </p:cNvSpPr>
          <p:nvPr/>
        </p:nvSpPr>
        <p:spPr>
          <a:xfrm>
            <a:off x="587714" y="209321"/>
            <a:ext cx="48058366" cy="2651534"/>
          </a:xfrm>
          <a:prstGeom prst="rect">
            <a:avLst/>
          </a:prstGeom>
        </p:spPr>
        <p:txBody>
          <a:bodyPr vert="horz" lIns="64476" tIns="32238" rIns="64476" bIns="32238" rtlCol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800" dirty="0">
                <a:solidFill>
                  <a:srgbClr val="374C8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Differentiable MPC for End-to-End Planning and Control</a:t>
            </a:r>
          </a:p>
        </p:txBody>
      </p:sp>
      <p:sp>
        <p:nvSpPr>
          <p:cNvPr id="74" name="Content Placeholder 14">
            <a:extLst>
              <a:ext uri="{FF2B5EF4-FFF2-40B4-BE49-F238E27FC236}">
                <a16:creationId xmlns:a16="http://schemas.microsoft.com/office/drawing/2014/main" id="{D053D344-1643-FF47-8CF5-857FA3B0909A}"/>
              </a:ext>
            </a:extLst>
          </p:cNvPr>
          <p:cNvSpPr>
            <a:spLocks noGrp="1"/>
          </p:cNvSpPr>
          <p:nvPr/>
        </p:nvSpPr>
        <p:spPr>
          <a:xfrm>
            <a:off x="29260061" y="2785293"/>
            <a:ext cx="18924170" cy="1845780"/>
          </a:xfrm>
          <a:prstGeom prst="rect">
            <a:avLst/>
          </a:prstGeom>
        </p:spPr>
        <p:txBody>
          <a:bodyPr vert="horz" lIns="64476" tIns="32238" rIns="64476" bIns="32238" rtlCol="0">
            <a:no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5000" dirty="0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</a:t>
            </a:r>
            <a:r>
              <a:rPr lang="en-US" sz="5000" dirty="0" err="1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locuslab.github.io</a:t>
            </a:r>
            <a:r>
              <a:rPr lang="en-US" sz="5000" dirty="0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/mpc.pytorch</a:t>
            </a:r>
            <a:br>
              <a:rPr lang="en-US" sz="5000" dirty="0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sz="5000" dirty="0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</a:t>
            </a:r>
            <a:r>
              <a:rPr lang="en-US" sz="5000" dirty="0" err="1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github.com</a:t>
            </a:r>
            <a:r>
              <a:rPr lang="en-US" sz="5000" dirty="0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US" sz="5000" dirty="0" err="1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locuslab</a:t>
            </a:r>
            <a:r>
              <a:rPr lang="en-US" sz="5000" dirty="0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/differentiable-mpc</a:t>
            </a:r>
          </a:p>
        </p:txBody>
      </p:sp>
      <p:sp>
        <p:nvSpPr>
          <p:cNvPr id="43" name="Content Placeholder 14">
            <a:extLst>
              <a:ext uri="{FF2B5EF4-FFF2-40B4-BE49-F238E27FC236}">
                <a16:creationId xmlns:a16="http://schemas.microsoft.com/office/drawing/2014/main" id="{70F61556-8399-1A4F-8958-B29A446BC60E}"/>
              </a:ext>
            </a:extLst>
          </p:cNvPr>
          <p:cNvSpPr>
            <a:spLocks noGrp="1"/>
          </p:cNvSpPr>
          <p:nvPr/>
        </p:nvSpPr>
        <p:spPr>
          <a:xfrm>
            <a:off x="1105921" y="4773375"/>
            <a:ext cx="15544800" cy="894360"/>
          </a:xfrm>
          <a:prstGeom prst="rect">
            <a:avLst/>
          </a:prstGeom>
          <a:solidFill>
            <a:srgbClr val="374C81"/>
          </a:solidFill>
          <a:ln w="254000">
            <a:solidFill>
              <a:srgbClr val="374C81"/>
            </a:solidFill>
          </a:ln>
        </p:spPr>
        <p:txBody>
          <a:bodyPr vert="horz" lIns="64476" tIns="32238" rIns="64476" bIns="32238" rtlCol="0" anchor="ctr" anchorCtr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31" b="1" dirty="0">
                <a:solidFill>
                  <a:schemeClr val="bg1"/>
                </a:solidFill>
              </a:rPr>
              <a:t>Introduction and Motivation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6BB5053-2380-6140-9854-BF64CE745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1804" y="11443829"/>
            <a:ext cx="6157176" cy="455392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1218680-70DD-6343-8B7C-F2E3BF76E3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25982" y="12824116"/>
            <a:ext cx="9558154" cy="27817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A012064-8C7B-8D48-AE05-FB5A79C04D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12670" y="25961740"/>
            <a:ext cx="8146652" cy="205904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E1CDFA5-779B-C94A-AD40-FB1D5B1E1E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11255" y="28084595"/>
            <a:ext cx="12314021" cy="322206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BE552CD-ABC4-744F-983F-E4939F34DD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286119" y="15768932"/>
            <a:ext cx="10964294" cy="4246287"/>
          </a:xfrm>
          <a:prstGeom prst="rect">
            <a:avLst/>
          </a:prstGeom>
        </p:spPr>
      </p:pic>
      <p:sp>
        <p:nvSpPr>
          <p:cNvPr id="153" name="Subtitle 2">
            <a:extLst>
              <a:ext uri="{FF2B5EF4-FFF2-40B4-BE49-F238E27FC236}">
                <a16:creationId xmlns:a16="http://schemas.microsoft.com/office/drawing/2014/main" id="{4A1FEA79-7951-F84E-9720-7ED532F279DF}"/>
              </a:ext>
            </a:extLst>
          </p:cNvPr>
          <p:cNvSpPr txBox="1">
            <a:spLocks/>
          </p:cNvSpPr>
          <p:nvPr/>
        </p:nvSpPr>
        <p:spPr>
          <a:xfrm>
            <a:off x="1070103" y="10445609"/>
            <a:ext cx="15544800" cy="7274594"/>
          </a:xfrm>
          <a:prstGeom prst="rect">
            <a:avLst/>
          </a:prstGeom>
        </p:spPr>
        <p:txBody>
          <a:bodyPr vert="horz" lIns="64476" tIns="32238" rIns="64476" bIns="32238" rtlCol="0">
            <a:noAutofit/>
          </a:bodyPr>
          <a:lstStyle>
            <a:lvl1pPr marL="0" indent="0" algn="ctr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Model-free RL</a:t>
            </a:r>
          </a:p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rgbClr val="00B050"/>
                </a:solidFill>
              </a:rPr>
              <a:t>More general, doesn’t make as many assumptions about the world</a:t>
            </a:r>
          </a:p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rgbClr val="98202C"/>
                </a:solidFill>
              </a:rPr>
              <a:t>Rife with poor data efficiency and learning stability issues</a:t>
            </a:r>
          </a:p>
          <a:p>
            <a:pPr algn="l">
              <a:spcBef>
                <a:spcPts val="0"/>
              </a:spcBef>
            </a:pPr>
            <a:endParaRPr lang="en-US" sz="4000" dirty="0"/>
          </a:p>
          <a:p>
            <a:pPr algn="l">
              <a:spcBef>
                <a:spcPts val="0"/>
              </a:spcBef>
            </a:pP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Model-based RL (or control)</a:t>
            </a:r>
          </a:p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rgbClr val="00B050"/>
                </a:solidFill>
              </a:rPr>
              <a:t>A useful prior on the world </a:t>
            </a:r>
            <a:r>
              <a:rPr lang="en-US" sz="4000" dirty="0">
                <a:solidFill>
                  <a:srgbClr val="98202C"/>
                </a:solidFill>
              </a:rPr>
              <a:t>if it lies within your set of assumptions</a:t>
            </a: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>
              <a:spcBef>
                <a:spcPts val="0"/>
              </a:spcBef>
            </a:pP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Combining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model-based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model-free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reinforcement learning (RL) methods is important to get the best of both methods.</a:t>
            </a:r>
          </a:p>
          <a:p>
            <a:pPr marL="571500" indent="-57150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We propose to combine them with a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differentiable control layer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that can be backpropagated through </a:t>
            </a:r>
            <a:r>
              <a:rPr lang="en-US" sz="40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like any other layer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4" name="Subtitle 2">
                <a:extLst>
                  <a:ext uri="{FF2B5EF4-FFF2-40B4-BE49-F238E27FC236}">
                    <a16:creationId xmlns:a16="http://schemas.microsoft.com/office/drawing/2014/main" id="{9FBAA4C8-A432-924B-B9FB-43F039A8DAA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453066" y="13168253"/>
                <a:ext cx="14630400" cy="2787852"/>
              </a:xfrm>
              <a:prstGeom prst="rect">
                <a:avLst/>
              </a:prstGeom>
            </p:spPr>
            <p:txBody>
              <a:bodyPr vert="horz" lIns="64476" tIns="32238" rIns="64476" bIns="32238" rtlCol="0">
                <a:noAutofit/>
              </a:bodyPr>
              <a:lstStyle>
                <a:lvl1pPr marL="0" indent="0" algn="ctr" defTabSz="457200" rtl="0" eaLnBrk="1" latinLnBrk="0" hangingPunct="1">
                  <a:spcBef>
                    <a:spcPts val="2800"/>
                  </a:spcBef>
                  <a:buFontTx/>
                  <a:buNone/>
                  <a:defRPr sz="2000" b="0" i="0" kern="1200">
                    <a:solidFill>
                      <a:schemeClr val="tx1">
                        <a:tint val="75000"/>
                      </a:schemeClr>
                    </a:solidFill>
                    <a:latin typeface="Helvetica Neue Light"/>
                    <a:ea typeface="+mn-ea"/>
                    <a:cs typeface="Helvetica Neue Light"/>
                  </a:defRPr>
                </a:lvl1pPr>
                <a:lvl2pPr marL="457200" indent="0" algn="ctr" defTabSz="457200" rtl="0" eaLnBrk="1" latinLnBrk="0" hangingPunct="1">
                  <a:spcBef>
                    <a:spcPts val="0"/>
                  </a:spcBef>
                  <a:buFont typeface="Arial"/>
                  <a:buNone/>
                  <a:defRPr sz="2000" b="0" i="0" kern="1200">
                    <a:solidFill>
                      <a:schemeClr val="tx1">
                        <a:tint val="75000"/>
                      </a:schemeClr>
                    </a:solidFill>
                    <a:latin typeface="Helvetica Neue Light"/>
                    <a:ea typeface="+mn-ea"/>
                    <a:cs typeface="Helvetica Neue Light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buFont typeface="Lucida Grande"/>
                  <a:buNone/>
                  <a:defRPr sz="2000" b="0" i="0" kern="1200">
                    <a:solidFill>
                      <a:schemeClr val="tx1">
                        <a:tint val="75000"/>
                      </a:schemeClr>
                    </a:solidFill>
                    <a:latin typeface="Helvetica Neue Light"/>
                    <a:ea typeface="+mn-ea"/>
                    <a:cs typeface="Helvetica Neue Light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buFont typeface="Wingdings" charset="2"/>
                  <a:buNone/>
                  <a:defRPr sz="2000" b="0" i="0" kern="1200">
                    <a:solidFill>
                      <a:schemeClr val="tx1">
                        <a:tint val="75000"/>
                      </a:schemeClr>
                    </a:solidFill>
                    <a:latin typeface="Helvetica Neue Light"/>
                    <a:ea typeface="+mn-ea"/>
                    <a:cs typeface="Helvetica Neue Light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b="0" i="0" kern="1200">
                    <a:solidFill>
                      <a:schemeClr val="tx1">
                        <a:tint val="75000"/>
                      </a:schemeClr>
                    </a:solidFill>
                    <a:latin typeface="Helvetica Neue Light"/>
                    <a:ea typeface="+mn-ea"/>
                    <a:cs typeface="Helvetica Neue Light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spcBef>
                    <a:spcPts val="0"/>
                  </a:spcBef>
                </a:pPr>
                <a:r>
                  <a:rPr lang="en-US" sz="4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Given: Expert trajectories </a:t>
                </a:r>
                <a:r>
                  <a:rPr lang="en-US" sz="4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from a hand-crafted controller</a:t>
                </a:r>
              </a:p>
              <a:p>
                <a:pPr algn="l">
                  <a:spcBef>
                    <a:spcPts val="0"/>
                  </a:spcBef>
                </a:pPr>
                <a:r>
                  <a:rPr lang="en-US" sz="4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Goal: </a:t>
                </a:r>
                <a:r>
                  <a:rPr lang="en-US" sz="4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Reconstruct </a:t>
                </a:r>
                <a:r>
                  <a:rPr lang="en-US" sz="4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missing parts </a:t>
                </a:r>
                <a:r>
                  <a:rPr lang="en-US" sz="4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(cost and dynamics) </a:t>
                </a:r>
                <a:r>
                  <a:rPr lang="en-US" sz="4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of the controller with </a:t>
                </a:r>
                <a:r>
                  <a:rPr lang="en-US" sz="4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imitation learning </a:t>
                </a:r>
                <a:r>
                  <a:rPr lang="en-US" sz="4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given only nominal trajectories</a:t>
                </a:r>
              </a:p>
              <a:p>
                <a:pPr algn="l">
                  <a:spcBef>
                    <a:spcPts val="0"/>
                  </a:spcBef>
                </a:pPr>
                <a:r>
                  <a:rPr lang="en-US" sz="4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Loss: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4000" i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4000" i="1">
                                <a:solidFill>
                                  <a:schemeClr val="tx1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4000" b="0" i="1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4000" b="0" i="1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4000" b="0" i="1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1:</m:t>
                                </m:r>
                                <m:r>
                                  <a:rPr lang="en-US" sz="4000" b="0" i="1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b>
                              <m:sup>
                                <m:r>
                                  <a:rPr lang="en-US" sz="4000" b="0" i="1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⋆</m:t>
                                </m:r>
                              </m:sup>
                            </m:sSubSup>
                            <m:r>
                              <a:rPr lang="en-US" sz="4000">
                                <a:solidFill>
                                  <a:schemeClr val="tx1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4000" i="1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4000" b="0" i="1" smtClean="0">
                                        <a:solidFill>
                                          <a:schemeClr val="tx1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4000" b="0" i="1" smtClean="0">
                                        <a:solidFill>
                                          <a:schemeClr val="tx1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4000" i="1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1:</m:t>
                                </m:r>
                                <m:r>
                                  <a:rPr lang="en-US" sz="4000" i="1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sz="400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400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sz="4000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154" name="Subtitle 2">
                <a:extLst>
                  <a:ext uri="{FF2B5EF4-FFF2-40B4-BE49-F238E27FC236}">
                    <a16:creationId xmlns:a16="http://schemas.microsoft.com/office/drawing/2014/main" id="{9FBAA4C8-A432-924B-B9FB-43F039A8DA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53066" y="13168253"/>
                <a:ext cx="14630400" cy="2787852"/>
              </a:xfrm>
              <a:prstGeom prst="rect">
                <a:avLst/>
              </a:prstGeom>
              <a:blipFill>
                <a:blip r:embed="rId8"/>
                <a:stretch>
                  <a:fillRect l="-1561" t="-4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7" name="Subtitle 2">
            <a:extLst>
              <a:ext uri="{FF2B5EF4-FFF2-40B4-BE49-F238E27FC236}">
                <a16:creationId xmlns:a16="http://schemas.microsoft.com/office/drawing/2014/main" id="{7A9E4D30-30D2-B042-8FFE-F76E1AA535A9}"/>
              </a:ext>
            </a:extLst>
          </p:cNvPr>
          <p:cNvSpPr txBox="1">
            <a:spLocks/>
          </p:cNvSpPr>
          <p:nvPr/>
        </p:nvSpPr>
        <p:spPr>
          <a:xfrm>
            <a:off x="33453065" y="21248664"/>
            <a:ext cx="14763989" cy="4311615"/>
          </a:xfrm>
          <a:prstGeom prst="rect">
            <a:avLst/>
          </a:prstGeom>
        </p:spPr>
        <p:txBody>
          <a:bodyPr vert="horz" lIns="64476" tIns="32238" rIns="64476" bIns="32238" rtlCol="0">
            <a:noAutofit/>
          </a:bodyPr>
          <a:lstStyle>
            <a:lvl1pPr marL="0" indent="0" algn="ctr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 a domain where the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true model class is unrealizable,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traditional system identification (</a:t>
            </a:r>
            <a:r>
              <a:rPr lang="en-US" sz="4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SysID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)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may not be the best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if you know the task that you want to use control for. Instead,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directly optimizing the task loss is better.</a:t>
            </a:r>
          </a:p>
          <a:p>
            <a:pPr algn="l">
              <a:spcBef>
                <a:spcPts val="0"/>
              </a:spcBef>
            </a:pP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We show this in a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pendulum domain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where the true model has noise terms </a:t>
            </a:r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(damping and wind)</a:t>
            </a:r>
          </a:p>
        </p:txBody>
      </p:sp>
      <p:sp>
        <p:nvSpPr>
          <p:cNvPr id="50" name="Subtitle 2">
            <a:extLst>
              <a:ext uri="{FF2B5EF4-FFF2-40B4-BE49-F238E27FC236}">
                <a16:creationId xmlns:a16="http://schemas.microsoft.com/office/drawing/2014/main" id="{7DB5BDDC-A822-DB46-84FA-61DBF3850003}"/>
              </a:ext>
            </a:extLst>
          </p:cNvPr>
          <p:cNvSpPr>
            <a:spLocks noGrp="1"/>
          </p:cNvSpPr>
          <p:nvPr/>
        </p:nvSpPr>
        <p:spPr>
          <a:xfrm>
            <a:off x="1105921" y="2645122"/>
            <a:ext cx="29247079" cy="1496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5000" b="1" dirty="0">
                <a:solidFill>
                  <a:schemeClr val="tx1"/>
                </a:solidFill>
              </a:rPr>
              <a:t>Brandon Amos</a:t>
            </a:r>
            <a:r>
              <a:rPr lang="en-US" sz="5000" b="1" baseline="30000" dirty="0">
                <a:solidFill>
                  <a:schemeClr val="tx1"/>
                </a:solidFill>
              </a:rPr>
              <a:t>1  </a:t>
            </a:r>
            <a:r>
              <a:rPr lang="en-US" sz="5400" dirty="0">
                <a:solidFill>
                  <a:schemeClr val="tx1"/>
                </a:solidFill>
              </a:rPr>
              <a:t>•</a:t>
            </a: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000" b="1" baseline="30000" dirty="0">
                <a:solidFill>
                  <a:schemeClr val="tx1"/>
                </a:solidFill>
              </a:rPr>
              <a:t> </a:t>
            </a:r>
            <a:r>
              <a:rPr lang="en-US" sz="5000" dirty="0">
                <a:solidFill>
                  <a:schemeClr val="tx1"/>
                </a:solidFill>
              </a:rPr>
              <a:t>Ivan Dario Jimenez Rodriguez</a:t>
            </a:r>
            <a:r>
              <a:rPr lang="en-US" sz="5000" baseline="30000" dirty="0">
                <a:solidFill>
                  <a:schemeClr val="tx1"/>
                </a:solidFill>
              </a:rPr>
              <a:t>2  </a:t>
            </a:r>
            <a:r>
              <a:rPr lang="en-US" sz="5400" dirty="0">
                <a:solidFill>
                  <a:schemeClr val="tx1"/>
                </a:solidFill>
              </a:rPr>
              <a:t>•</a:t>
            </a:r>
            <a:r>
              <a:rPr lang="en-US" sz="5400" b="1" dirty="0">
                <a:solidFill>
                  <a:schemeClr val="tx1"/>
                </a:solidFill>
              </a:rPr>
              <a:t>  </a:t>
            </a:r>
            <a:r>
              <a:rPr lang="en-US" sz="5000" dirty="0">
                <a:solidFill>
                  <a:schemeClr val="tx1"/>
                </a:solidFill>
              </a:rPr>
              <a:t>Jacob Sacks</a:t>
            </a:r>
            <a:r>
              <a:rPr lang="en-US" sz="5000" baseline="30000" dirty="0">
                <a:solidFill>
                  <a:schemeClr val="tx1"/>
                </a:solidFill>
              </a:rPr>
              <a:t>2</a:t>
            </a:r>
            <a:r>
              <a:rPr lang="en-US" sz="5400" b="1" dirty="0">
                <a:solidFill>
                  <a:schemeClr val="tx1"/>
                </a:solidFill>
              </a:rPr>
              <a:t>  </a:t>
            </a:r>
            <a:r>
              <a:rPr lang="en-US" sz="5400" dirty="0">
                <a:solidFill>
                  <a:schemeClr val="tx1"/>
                </a:solidFill>
              </a:rPr>
              <a:t>•</a:t>
            </a:r>
            <a:r>
              <a:rPr lang="en-US" sz="5400" b="1" dirty="0">
                <a:solidFill>
                  <a:schemeClr val="tx1"/>
                </a:solidFill>
              </a:rPr>
              <a:t> </a:t>
            </a:r>
            <a:r>
              <a:rPr lang="en-US" sz="5000" baseline="30000" dirty="0">
                <a:solidFill>
                  <a:schemeClr val="tx1"/>
                </a:solidFill>
              </a:rPr>
              <a:t> </a:t>
            </a:r>
            <a:r>
              <a:rPr lang="en-US" sz="5000" dirty="0">
                <a:solidFill>
                  <a:schemeClr val="tx1"/>
                </a:solidFill>
              </a:rPr>
              <a:t>Byron Boots</a:t>
            </a:r>
            <a:r>
              <a:rPr lang="en-US" sz="5000" baseline="30000" dirty="0">
                <a:solidFill>
                  <a:schemeClr val="tx1"/>
                </a:solidFill>
              </a:rPr>
              <a:t>2</a:t>
            </a:r>
            <a:r>
              <a:rPr lang="en-US" sz="5400" b="1" dirty="0">
                <a:solidFill>
                  <a:schemeClr val="tx1"/>
                </a:solidFill>
              </a:rPr>
              <a:t>  </a:t>
            </a:r>
            <a:r>
              <a:rPr lang="en-US" sz="5400" dirty="0">
                <a:solidFill>
                  <a:schemeClr val="tx1"/>
                </a:solidFill>
              </a:rPr>
              <a:t>•</a:t>
            </a:r>
            <a:r>
              <a:rPr lang="en-US" sz="5000" baseline="30000" dirty="0">
                <a:solidFill>
                  <a:schemeClr val="tx1"/>
                </a:solidFill>
              </a:rPr>
              <a:t>  </a:t>
            </a:r>
            <a:r>
              <a:rPr lang="en-US" sz="5000" dirty="0">
                <a:solidFill>
                  <a:schemeClr val="tx1"/>
                </a:solidFill>
              </a:rPr>
              <a:t>J. Zico Kolter</a:t>
            </a:r>
            <a:r>
              <a:rPr lang="en-US" sz="5000" baseline="30000" dirty="0">
                <a:solidFill>
                  <a:schemeClr val="tx1"/>
                </a:solidFill>
              </a:rPr>
              <a:t>13</a:t>
            </a:r>
            <a:endParaRPr lang="en-US" sz="5000" dirty="0">
              <a:solidFill>
                <a:schemeClr val="tx1"/>
              </a:solidFill>
            </a:endParaRP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21717F56-EE32-8F46-A6EB-3B90454005D3}"/>
              </a:ext>
            </a:extLst>
          </p:cNvPr>
          <p:cNvSpPr txBox="1">
            <a:spLocks/>
          </p:cNvSpPr>
          <p:nvPr/>
        </p:nvSpPr>
        <p:spPr>
          <a:xfrm>
            <a:off x="1105921" y="3454859"/>
            <a:ext cx="22449713" cy="1488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50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1</a:t>
            </a:r>
            <a:r>
              <a:rPr lang="en-US" sz="50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Carnegie Mellon University  </a:t>
            </a:r>
            <a: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•</a:t>
            </a:r>
            <a:r>
              <a:rPr lang="en-US" sz="50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 </a:t>
            </a:r>
            <a:r>
              <a:rPr lang="en-US" sz="50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2</a:t>
            </a:r>
            <a:r>
              <a:rPr lang="en-US" sz="50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Georgia Tech  </a:t>
            </a:r>
            <a:r>
              <a:rPr 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•</a:t>
            </a:r>
            <a:r>
              <a:rPr lang="en-US" sz="50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 </a:t>
            </a:r>
            <a:r>
              <a:rPr lang="en-US" sz="50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3</a:t>
            </a:r>
            <a:r>
              <a:rPr lang="en-US" sz="50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Bosch Center for AI </a:t>
            </a:r>
          </a:p>
        </p:txBody>
      </p:sp>
      <p:sp>
        <p:nvSpPr>
          <p:cNvPr id="55" name="Content Placeholder 14">
            <a:extLst>
              <a:ext uri="{FF2B5EF4-FFF2-40B4-BE49-F238E27FC236}">
                <a16:creationId xmlns:a16="http://schemas.microsoft.com/office/drawing/2014/main" id="{55DC9FD9-6983-0F40-84EC-B7930A2689C9}"/>
              </a:ext>
            </a:extLst>
          </p:cNvPr>
          <p:cNvSpPr>
            <a:spLocks noGrp="1"/>
          </p:cNvSpPr>
          <p:nvPr/>
        </p:nvSpPr>
        <p:spPr>
          <a:xfrm>
            <a:off x="17279494" y="11637031"/>
            <a:ext cx="15544800" cy="894360"/>
          </a:xfrm>
          <a:prstGeom prst="rect">
            <a:avLst/>
          </a:prstGeom>
          <a:solidFill>
            <a:srgbClr val="374C81"/>
          </a:solidFill>
          <a:ln w="254000">
            <a:solidFill>
              <a:srgbClr val="374C81"/>
            </a:solidFill>
          </a:ln>
        </p:spPr>
        <p:txBody>
          <a:bodyPr vert="horz" lIns="64476" tIns="32238" rIns="64476" bIns="32238" rtlCol="0" anchor="ctr" anchorCtr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31" b="1" dirty="0">
                <a:solidFill>
                  <a:schemeClr val="bg1"/>
                </a:solidFill>
              </a:rPr>
              <a:t>Model Predictive Control</a:t>
            </a:r>
          </a:p>
        </p:txBody>
      </p:sp>
      <p:sp>
        <p:nvSpPr>
          <p:cNvPr id="56" name="Content Placeholder 14">
            <a:extLst>
              <a:ext uri="{FF2B5EF4-FFF2-40B4-BE49-F238E27FC236}">
                <a16:creationId xmlns:a16="http://schemas.microsoft.com/office/drawing/2014/main" id="{4FA8CFDA-861D-224D-9832-745F6E23B08B}"/>
              </a:ext>
            </a:extLst>
          </p:cNvPr>
          <p:cNvSpPr>
            <a:spLocks noGrp="1"/>
          </p:cNvSpPr>
          <p:nvPr/>
        </p:nvSpPr>
        <p:spPr>
          <a:xfrm>
            <a:off x="33453066" y="4773375"/>
            <a:ext cx="14630400" cy="894360"/>
          </a:xfrm>
          <a:prstGeom prst="rect">
            <a:avLst/>
          </a:prstGeom>
          <a:solidFill>
            <a:srgbClr val="374C81"/>
          </a:solidFill>
          <a:ln w="254000">
            <a:solidFill>
              <a:srgbClr val="374C81"/>
            </a:solidFill>
          </a:ln>
        </p:spPr>
        <p:txBody>
          <a:bodyPr vert="horz" lIns="64476" tIns="32238" rIns="64476" bIns="32238" rtlCol="0" anchor="ctr" anchorCtr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31" b="1" dirty="0">
                <a:solidFill>
                  <a:schemeClr val="bg1"/>
                </a:solidFill>
              </a:rPr>
              <a:t>Imitation Learning Experiment:</a:t>
            </a:r>
            <a:r>
              <a:rPr lang="en-US" sz="4231" dirty="0">
                <a:solidFill>
                  <a:schemeClr val="bg1"/>
                </a:solidFill>
              </a:rPr>
              <a:t> LQR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D8573D-4ECA-6E47-A9F2-108BB4F3FAB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48452" y="7087546"/>
            <a:ext cx="12893845" cy="3123472"/>
          </a:xfrm>
          <a:prstGeom prst="rect">
            <a:avLst/>
          </a:prstGeom>
        </p:spPr>
      </p:pic>
      <p:sp>
        <p:nvSpPr>
          <p:cNvPr id="57" name="Subtitle 2">
            <a:extLst>
              <a:ext uri="{FF2B5EF4-FFF2-40B4-BE49-F238E27FC236}">
                <a16:creationId xmlns:a16="http://schemas.microsoft.com/office/drawing/2014/main" id="{C7C0A562-ADD4-5E4C-A6FD-0ADEA6177692}"/>
              </a:ext>
            </a:extLst>
          </p:cNvPr>
          <p:cNvSpPr txBox="1">
            <a:spLocks/>
          </p:cNvSpPr>
          <p:nvPr/>
        </p:nvSpPr>
        <p:spPr>
          <a:xfrm>
            <a:off x="1070103" y="6001186"/>
            <a:ext cx="14850545" cy="1066012"/>
          </a:xfrm>
          <a:prstGeom prst="rect">
            <a:avLst/>
          </a:prstGeom>
        </p:spPr>
        <p:txBody>
          <a:bodyPr vert="horz" lIns="64476" tIns="32238" rIns="64476" bIns="32238" rtlCol="0">
            <a:noAutofit/>
          </a:bodyPr>
          <a:lstStyle>
            <a:lvl1pPr marL="0" indent="0" algn="ctr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Should RL policies have a systems dynamics model or not?</a:t>
            </a:r>
          </a:p>
        </p:txBody>
      </p:sp>
      <p:sp>
        <p:nvSpPr>
          <p:cNvPr id="58" name="Content Placeholder 14">
            <a:extLst>
              <a:ext uri="{FF2B5EF4-FFF2-40B4-BE49-F238E27FC236}">
                <a16:creationId xmlns:a16="http://schemas.microsoft.com/office/drawing/2014/main" id="{6DCCF887-E9D4-A04F-A389-9557BE97352E}"/>
              </a:ext>
            </a:extLst>
          </p:cNvPr>
          <p:cNvSpPr>
            <a:spLocks noGrp="1"/>
          </p:cNvSpPr>
          <p:nvPr/>
        </p:nvSpPr>
        <p:spPr>
          <a:xfrm>
            <a:off x="1105921" y="17690703"/>
            <a:ext cx="15544800" cy="894360"/>
          </a:xfrm>
          <a:prstGeom prst="rect">
            <a:avLst/>
          </a:prstGeom>
          <a:solidFill>
            <a:srgbClr val="374C81"/>
          </a:solidFill>
          <a:ln w="254000">
            <a:solidFill>
              <a:srgbClr val="374C81"/>
            </a:solidFill>
          </a:ln>
        </p:spPr>
        <p:txBody>
          <a:bodyPr vert="horz" lIns="64476" tIns="32238" rIns="64476" bIns="32238" rtlCol="0" anchor="ctr" anchorCtr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31" b="1" dirty="0">
                <a:solidFill>
                  <a:schemeClr val="bg1"/>
                </a:solidFill>
              </a:rPr>
              <a:t>Our Contribution: </a:t>
            </a:r>
            <a:r>
              <a:rPr lang="en-US" sz="4231" dirty="0">
                <a:solidFill>
                  <a:schemeClr val="bg1"/>
                </a:solidFill>
              </a:rPr>
              <a:t>A Differentiable Control Layer</a:t>
            </a:r>
          </a:p>
        </p:txBody>
      </p:sp>
      <p:sp>
        <p:nvSpPr>
          <p:cNvPr id="59" name="Subtitle 2">
            <a:extLst>
              <a:ext uri="{FF2B5EF4-FFF2-40B4-BE49-F238E27FC236}">
                <a16:creationId xmlns:a16="http://schemas.microsoft.com/office/drawing/2014/main" id="{B6C568B8-4B7A-5443-AA4B-79F09F48D214}"/>
              </a:ext>
            </a:extLst>
          </p:cNvPr>
          <p:cNvSpPr txBox="1">
            <a:spLocks/>
          </p:cNvSpPr>
          <p:nvPr/>
        </p:nvSpPr>
        <p:spPr>
          <a:xfrm>
            <a:off x="1105921" y="28706191"/>
            <a:ext cx="15544800" cy="4603706"/>
          </a:xfrm>
          <a:prstGeom prst="rect">
            <a:avLst/>
          </a:prstGeom>
        </p:spPr>
        <p:txBody>
          <a:bodyPr vert="horz" lIns="64476" tIns="32238" rIns="64476" bIns="32238" rtlCol="0">
            <a:noAutofit/>
          </a:bodyPr>
          <a:lstStyle>
            <a:lvl1pPr marL="0" indent="0" algn="ctr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We consider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non-convex control optimization problems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expanding the scope of OptNet layers</a:t>
            </a:r>
          </a:p>
          <a:p>
            <a:pPr algn="l">
              <a:spcBef>
                <a:spcPts val="0"/>
              </a:spcBef>
            </a:pPr>
            <a:endParaRPr lang="en-US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l">
              <a:spcBef>
                <a:spcPts val="0"/>
              </a:spcBef>
            </a:pP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Where can these be used?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These differentiable control layers can be integrated as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part of the policy class in model-free algorithms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or imitation learning. Unrolled controllers can be replaced with this.</a:t>
            </a:r>
          </a:p>
        </p:txBody>
      </p:sp>
      <p:sp>
        <p:nvSpPr>
          <p:cNvPr id="60" name="Content Placeholder 14">
            <a:extLst>
              <a:ext uri="{FF2B5EF4-FFF2-40B4-BE49-F238E27FC236}">
                <a16:creationId xmlns:a16="http://schemas.microsoft.com/office/drawing/2014/main" id="{F3C741FC-9FB2-F247-AA26-EF5B32A0FBA7}"/>
              </a:ext>
            </a:extLst>
          </p:cNvPr>
          <p:cNvSpPr>
            <a:spLocks noGrp="1"/>
          </p:cNvSpPr>
          <p:nvPr/>
        </p:nvSpPr>
        <p:spPr>
          <a:xfrm>
            <a:off x="33453066" y="11957468"/>
            <a:ext cx="14630400" cy="894360"/>
          </a:xfrm>
          <a:prstGeom prst="rect">
            <a:avLst/>
          </a:prstGeom>
          <a:solidFill>
            <a:srgbClr val="374C81"/>
          </a:solidFill>
          <a:ln w="254000">
            <a:solidFill>
              <a:srgbClr val="374C81"/>
            </a:solidFill>
          </a:ln>
        </p:spPr>
        <p:txBody>
          <a:bodyPr vert="horz" lIns="64476" tIns="32238" rIns="64476" bIns="32238" rtlCol="0" anchor="ctr" anchorCtr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31" b="1" dirty="0">
                <a:solidFill>
                  <a:schemeClr val="bg1"/>
                </a:solidFill>
              </a:rPr>
              <a:t>Imitation Learning Experiments: </a:t>
            </a:r>
            <a:r>
              <a:rPr lang="en-US" sz="4231" dirty="0">
                <a:solidFill>
                  <a:schemeClr val="bg1"/>
                </a:solidFill>
              </a:rPr>
              <a:t>Pendulum and Cartpole</a:t>
            </a:r>
          </a:p>
        </p:txBody>
      </p:sp>
      <p:sp>
        <p:nvSpPr>
          <p:cNvPr id="61" name="Content Placeholder 14">
            <a:extLst>
              <a:ext uri="{FF2B5EF4-FFF2-40B4-BE49-F238E27FC236}">
                <a16:creationId xmlns:a16="http://schemas.microsoft.com/office/drawing/2014/main" id="{1BB5412C-9796-9848-83D0-FC1E6467552B}"/>
              </a:ext>
            </a:extLst>
          </p:cNvPr>
          <p:cNvSpPr>
            <a:spLocks noGrp="1"/>
          </p:cNvSpPr>
          <p:nvPr/>
        </p:nvSpPr>
        <p:spPr>
          <a:xfrm>
            <a:off x="33453066" y="20079418"/>
            <a:ext cx="14630400" cy="894360"/>
          </a:xfrm>
          <a:prstGeom prst="rect">
            <a:avLst/>
          </a:prstGeom>
          <a:solidFill>
            <a:srgbClr val="374C81"/>
          </a:solidFill>
          <a:ln w="254000">
            <a:solidFill>
              <a:srgbClr val="374C81"/>
            </a:solidFill>
          </a:ln>
        </p:spPr>
        <p:txBody>
          <a:bodyPr vert="horz" lIns="64476" tIns="32238" rIns="64476" bIns="32238" rtlCol="0" anchor="ctr" anchorCtr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31" b="1" dirty="0">
                <a:solidFill>
                  <a:schemeClr val="bg1"/>
                </a:solidFill>
              </a:rPr>
              <a:t>Imitation Learning Experiments: </a:t>
            </a:r>
            <a:r>
              <a:rPr lang="en-US" sz="4231" dirty="0">
                <a:solidFill>
                  <a:schemeClr val="bg1"/>
                </a:solidFill>
              </a:rPr>
              <a:t>Unrealizable Pendulum</a:t>
            </a:r>
          </a:p>
        </p:txBody>
      </p:sp>
      <p:sp>
        <p:nvSpPr>
          <p:cNvPr id="62" name="Content Placeholder 14">
            <a:extLst>
              <a:ext uri="{FF2B5EF4-FFF2-40B4-BE49-F238E27FC236}">
                <a16:creationId xmlns:a16="http://schemas.microsoft.com/office/drawing/2014/main" id="{EFA71A2B-024C-094E-AC9C-F8713B47EE16}"/>
              </a:ext>
            </a:extLst>
          </p:cNvPr>
          <p:cNvSpPr>
            <a:spLocks noGrp="1"/>
          </p:cNvSpPr>
          <p:nvPr/>
        </p:nvSpPr>
        <p:spPr>
          <a:xfrm>
            <a:off x="17325982" y="4797889"/>
            <a:ext cx="15544800" cy="894360"/>
          </a:xfrm>
          <a:prstGeom prst="rect">
            <a:avLst/>
          </a:prstGeom>
          <a:solidFill>
            <a:srgbClr val="374C81"/>
          </a:solidFill>
          <a:ln w="254000">
            <a:solidFill>
              <a:srgbClr val="374C81"/>
            </a:solidFill>
          </a:ln>
        </p:spPr>
        <p:txBody>
          <a:bodyPr vert="horz" lIns="64476" tIns="32238" rIns="64476" bIns="32238" rtlCol="0" anchor="ctr" anchorCtr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31" b="1" dirty="0">
                <a:solidFill>
                  <a:schemeClr val="bg1"/>
                </a:solidFill>
              </a:rPr>
              <a:t>Related Work: </a:t>
            </a:r>
            <a:r>
              <a:rPr lang="en-US" sz="4231" dirty="0">
                <a:solidFill>
                  <a:schemeClr val="bg1"/>
                </a:solidFill>
              </a:rPr>
              <a:t>Combining model-based and model-free RL</a:t>
            </a:r>
            <a:endParaRPr lang="en-US" sz="4231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4" name="Subtitle 2">
                <a:extLst>
                  <a:ext uri="{FF2B5EF4-FFF2-40B4-BE49-F238E27FC236}">
                    <a16:creationId xmlns:a16="http://schemas.microsoft.com/office/drawing/2014/main" id="{2623906A-6009-BC4A-9D45-71F9AD528C1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453065" y="6151475"/>
                <a:ext cx="14630400" cy="2602655"/>
              </a:xfrm>
              <a:prstGeom prst="rect">
                <a:avLst/>
              </a:prstGeom>
            </p:spPr>
            <p:txBody>
              <a:bodyPr vert="horz" lIns="64476" tIns="32238" rIns="64476" bIns="32238" rtlCol="0">
                <a:noAutofit/>
              </a:bodyPr>
              <a:lstStyle>
                <a:lvl1pPr marL="0" indent="0" algn="ctr" defTabSz="457200" rtl="0" eaLnBrk="1" latinLnBrk="0" hangingPunct="1">
                  <a:spcBef>
                    <a:spcPts val="2800"/>
                  </a:spcBef>
                  <a:buFontTx/>
                  <a:buNone/>
                  <a:defRPr sz="2000" b="0" i="0" kern="1200">
                    <a:solidFill>
                      <a:schemeClr val="tx1">
                        <a:tint val="75000"/>
                      </a:schemeClr>
                    </a:solidFill>
                    <a:latin typeface="Helvetica Neue Light"/>
                    <a:ea typeface="+mn-ea"/>
                    <a:cs typeface="Helvetica Neue Light"/>
                  </a:defRPr>
                </a:lvl1pPr>
                <a:lvl2pPr marL="457200" indent="0" algn="ctr" defTabSz="457200" rtl="0" eaLnBrk="1" latinLnBrk="0" hangingPunct="1">
                  <a:spcBef>
                    <a:spcPts val="0"/>
                  </a:spcBef>
                  <a:buFont typeface="Arial"/>
                  <a:buNone/>
                  <a:defRPr sz="2000" b="0" i="0" kern="1200">
                    <a:solidFill>
                      <a:schemeClr val="tx1">
                        <a:tint val="75000"/>
                      </a:schemeClr>
                    </a:solidFill>
                    <a:latin typeface="Helvetica Neue Light"/>
                    <a:ea typeface="+mn-ea"/>
                    <a:cs typeface="Helvetica Neue Light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buFont typeface="Lucida Grande"/>
                  <a:buNone/>
                  <a:defRPr sz="2000" b="0" i="0" kern="1200">
                    <a:solidFill>
                      <a:schemeClr val="tx1">
                        <a:tint val="75000"/>
                      </a:schemeClr>
                    </a:solidFill>
                    <a:latin typeface="Helvetica Neue Light"/>
                    <a:ea typeface="+mn-ea"/>
                    <a:cs typeface="Helvetica Neue Light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buFont typeface="Wingdings" charset="2"/>
                  <a:buNone/>
                  <a:defRPr sz="2000" b="0" i="0" kern="1200">
                    <a:solidFill>
                      <a:schemeClr val="tx1">
                        <a:tint val="75000"/>
                      </a:schemeClr>
                    </a:solidFill>
                    <a:latin typeface="Helvetica Neue Light"/>
                    <a:ea typeface="+mn-ea"/>
                    <a:cs typeface="Helvetica Neue Light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b="0" i="0" kern="1200">
                    <a:solidFill>
                      <a:schemeClr val="tx1">
                        <a:tint val="75000"/>
                      </a:schemeClr>
                    </a:solidFill>
                    <a:latin typeface="Helvetica Neue Light"/>
                    <a:ea typeface="+mn-ea"/>
                    <a:cs typeface="Helvetica Neue Light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spcBef>
                    <a:spcPts val="0"/>
                  </a:spcBef>
                </a:pPr>
                <a:r>
                  <a:rPr lang="en-US" sz="4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Given: Expert trajectories </a:t>
                </a:r>
                <a:r>
                  <a:rPr lang="en-US" sz="4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from a hand-crafted controller</a:t>
                </a:r>
              </a:p>
              <a:p>
                <a:pPr algn="l">
                  <a:spcBef>
                    <a:spcPts val="0"/>
                  </a:spcBef>
                </a:pPr>
                <a:r>
                  <a:rPr lang="en-US" sz="4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Goal: </a:t>
                </a:r>
                <a:r>
                  <a:rPr lang="en-US" sz="4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Reconstruct </a:t>
                </a:r>
                <a:r>
                  <a:rPr lang="en-US" sz="4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missing parts </a:t>
                </a:r>
                <a:r>
                  <a:rPr lang="en-US" sz="4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(dynamics) </a:t>
                </a:r>
                <a:r>
                  <a:rPr lang="en-US" sz="4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of the controller with </a:t>
                </a:r>
                <a:r>
                  <a:rPr lang="en-US" sz="4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imitation learning </a:t>
                </a:r>
                <a:r>
                  <a:rPr lang="en-US" sz="4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given only nominal trajectories</a:t>
                </a:r>
              </a:p>
              <a:p>
                <a:pPr algn="l">
                  <a:spcBef>
                    <a:spcPts val="0"/>
                  </a:spcBef>
                </a:pPr>
                <a:r>
                  <a:rPr lang="en-US" sz="4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Loss: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40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4000" i="1" smtClean="0">
                                <a:solidFill>
                                  <a:schemeClr val="tx1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sz="4000" b="0" i="1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sty m:val="p"/>
                                  </m:rPr>
                                  <a:rPr lang="en-US" sz="4000" b="0" i="0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τ</m:t>
                                </m:r>
                              </m:e>
                              <m:sub>
                                <m:r>
                                  <a:rPr lang="en-US" sz="4000" b="0" i="0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1: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4000" b="0" i="0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T</m:t>
                                </m:r>
                              </m:sub>
                              <m:sup>
                                <m:r>
                                  <a:rPr lang="en-US" sz="4000" b="0" i="1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⋆</m:t>
                                </m:r>
                              </m:sup>
                            </m:sSubSup>
                            <m:r>
                              <a:rPr lang="en-US" sz="4000" b="0" i="0" smtClean="0">
                                <a:solidFill>
                                  <a:schemeClr val="tx1">
                                    <a:lumMod val="95000"/>
                                    <a:lumOff val="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sz="4000" b="0" i="1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sz="4000" b="0" i="1" smtClean="0">
                                        <a:solidFill>
                                          <a:schemeClr val="tx1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4000" b="0" i="1" smtClean="0">
                                        <a:solidFill>
                                          <a:schemeClr val="tx1">
                                            <a:lumMod val="95000"/>
                                            <a:lumOff val="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𝜏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sz="4000" b="0" i="1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1:</m:t>
                                </m:r>
                                <m:r>
                                  <a:rPr lang="en-US" sz="4000" b="0" i="1" smtClean="0">
                                    <a:solidFill>
                                      <a:schemeClr val="tx1">
                                        <a:lumMod val="95000"/>
                                        <a:lumOff val="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sz="4000" b="0" i="0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sz="4000" b="0" i="0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sz="4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40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4000" b="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=[</m:t>
                    </m:r>
                    <m:sSub>
                      <m:sSubPr>
                        <m:ctrlPr>
                          <a:rPr lang="en-US" sz="40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40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4000" b="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  </m:t>
                    </m:r>
                    <m:sSub>
                      <m:sSubPr>
                        <m:ctrlPr>
                          <a:rPr lang="en-US" sz="40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4000" b="0" i="1" smtClean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4000" b="0" i="1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sz="4000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64" name="Subtitle 2">
                <a:extLst>
                  <a:ext uri="{FF2B5EF4-FFF2-40B4-BE49-F238E27FC236}">
                    <a16:creationId xmlns:a16="http://schemas.microsoft.com/office/drawing/2014/main" id="{2623906A-6009-BC4A-9D45-71F9AD528C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453065" y="6151475"/>
                <a:ext cx="14630400" cy="2602655"/>
              </a:xfrm>
              <a:prstGeom prst="rect">
                <a:avLst/>
              </a:prstGeom>
              <a:blipFill>
                <a:blip r:embed="rId10"/>
                <a:stretch>
                  <a:fillRect l="-1561" t="-4369" b="-72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Subtitle 2">
            <a:extLst>
              <a:ext uri="{FF2B5EF4-FFF2-40B4-BE49-F238E27FC236}">
                <a16:creationId xmlns:a16="http://schemas.microsoft.com/office/drawing/2014/main" id="{302E04EF-054B-3143-A04B-C7701D74A6E1}"/>
              </a:ext>
            </a:extLst>
          </p:cNvPr>
          <p:cNvSpPr txBox="1">
            <a:spLocks/>
          </p:cNvSpPr>
          <p:nvPr/>
        </p:nvSpPr>
        <p:spPr>
          <a:xfrm>
            <a:off x="17325982" y="16762434"/>
            <a:ext cx="9275822" cy="3043358"/>
          </a:xfrm>
          <a:prstGeom prst="rect">
            <a:avLst/>
          </a:prstGeom>
        </p:spPr>
        <p:txBody>
          <a:bodyPr vert="horz" lIns="64476" tIns="32238" rIns="64476" bIns="32238" rtlCol="0">
            <a:noAutofit/>
          </a:bodyPr>
          <a:lstStyle>
            <a:lvl1pPr marL="0" indent="0" algn="ctr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 widely-used powerhouse of modern control. Typically solved with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sequential quadratic programming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an iterative method that forms </a:t>
            </a:r>
            <a:r>
              <a:rPr lang="en-US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convex quadratic approximations </a:t>
            </a: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to the problem.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46D27E1A-6387-D349-B732-6F85F85F2A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179163" y="17205668"/>
            <a:ext cx="6645131" cy="2192556"/>
          </a:xfrm>
          <a:prstGeom prst="rect">
            <a:avLst/>
          </a:prstGeom>
        </p:spPr>
      </p:pic>
      <p:sp>
        <p:nvSpPr>
          <p:cNvPr id="68" name="Content Placeholder 14">
            <a:extLst>
              <a:ext uri="{FF2B5EF4-FFF2-40B4-BE49-F238E27FC236}">
                <a16:creationId xmlns:a16="http://schemas.microsoft.com/office/drawing/2014/main" id="{ADD66584-5580-0940-8438-8626C2CD97DA}"/>
              </a:ext>
            </a:extLst>
          </p:cNvPr>
          <p:cNvSpPr>
            <a:spLocks noGrp="1"/>
          </p:cNvSpPr>
          <p:nvPr/>
        </p:nvSpPr>
        <p:spPr>
          <a:xfrm>
            <a:off x="17279494" y="23301598"/>
            <a:ext cx="15544800" cy="894360"/>
          </a:xfrm>
          <a:prstGeom prst="rect">
            <a:avLst/>
          </a:prstGeom>
          <a:solidFill>
            <a:srgbClr val="374C81"/>
          </a:solidFill>
          <a:ln w="254000">
            <a:solidFill>
              <a:srgbClr val="374C81"/>
            </a:solidFill>
          </a:ln>
        </p:spPr>
        <p:txBody>
          <a:bodyPr vert="horz" lIns="64476" tIns="32238" rIns="64476" bIns="32238" rtlCol="0" anchor="ctr" anchorCtr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31" b="1" dirty="0">
                <a:solidFill>
                  <a:schemeClr val="bg1"/>
                </a:solidFill>
              </a:rPr>
              <a:t>LQR, KKT Systems, and Differentiation</a:t>
            </a:r>
          </a:p>
        </p:txBody>
      </p:sp>
      <p:sp>
        <p:nvSpPr>
          <p:cNvPr id="72" name="Content Placeholder 2">
            <a:extLst>
              <a:ext uri="{FF2B5EF4-FFF2-40B4-BE49-F238E27FC236}">
                <a16:creationId xmlns:a16="http://schemas.microsoft.com/office/drawing/2014/main" id="{0023015E-D14D-0345-AB55-33E287BD29AD}"/>
              </a:ext>
            </a:extLst>
          </p:cNvPr>
          <p:cNvSpPr txBox="1">
            <a:spLocks/>
          </p:cNvSpPr>
          <p:nvPr/>
        </p:nvSpPr>
        <p:spPr>
          <a:xfrm>
            <a:off x="17279491" y="24386767"/>
            <a:ext cx="16173573" cy="1846288"/>
          </a:xfrm>
          <a:prstGeom prst="rect">
            <a:avLst/>
          </a:prstGeom>
        </p:spPr>
        <p:txBody>
          <a:bodyPr/>
          <a:lstStyle>
            <a:lvl1pPr marL="1097280" indent="-1097280" algn="l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9184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96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52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464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920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376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Linear-Quadratic Regulator (LQR): </a:t>
            </a:r>
            <a:r>
              <a:rPr lang="en-US" sz="40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A special case of MPC that is convex with a quadratic cost and linear dynamics. Solving LQR with the </a:t>
            </a:r>
            <a:r>
              <a:rPr lang="en-US" sz="40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Riccati</a:t>
            </a:r>
            <a:r>
              <a:rPr lang="en-US" sz="40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 recursion efficiently solves the KKT system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D17C8B70-E159-B642-BB59-3DBA13936FC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445187" y="26064012"/>
            <a:ext cx="6439384" cy="2892075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56A92CE1-27C2-2843-89D5-5B5DAD0FF9F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246849" y="30411981"/>
            <a:ext cx="3359923" cy="2104194"/>
          </a:xfrm>
          <a:prstGeom prst="rect">
            <a:avLst/>
          </a:prstGeom>
        </p:spPr>
      </p:pic>
      <p:sp>
        <p:nvSpPr>
          <p:cNvPr id="77" name="Content Placeholder 2">
            <a:extLst>
              <a:ext uri="{FF2B5EF4-FFF2-40B4-BE49-F238E27FC236}">
                <a16:creationId xmlns:a16="http://schemas.microsoft.com/office/drawing/2014/main" id="{D8945D31-CA1F-F740-B1ED-A9E58AD5801F}"/>
              </a:ext>
            </a:extLst>
          </p:cNvPr>
          <p:cNvSpPr txBox="1">
            <a:spLocks/>
          </p:cNvSpPr>
          <p:nvPr/>
        </p:nvSpPr>
        <p:spPr>
          <a:xfrm>
            <a:off x="17354790" y="28749329"/>
            <a:ext cx="15515992" cy="13769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/>
              <a:t>Backwards Pass: </a:t>
            </a:r>
            <a:r>
              <a:rPr lang="en-US" sz="4000" dirty="0"/>
              <a:t>Use the OptNet approach from [Amos and Kolter, 2017] to implicitly</a:t>
            </a:r>
            <a:r>
              <a:rPr lang="en-US" sz="4000" b="1" dirty="0"/>
              <a:t> differentiate </a:t>
            </a:r>
            <a:r>
              <a:rPr lang="en-US" sz="4000" dirty="0"/>
              <a:t>LQR:</a:t>
            </a:r>
          </a:p>
        </p:txBody>
      </p:sp>
      <p:sp>
        <p:nvSpPr>
          <p:cNvPr id="78" name="Content Placeholder 2">
            <a:extLst>
              <a:ext uri="{FF2B5EF4-FFF2-40B4-BE49-F238E27FC236}">
                <a16:creationId xmlns:a16="http://schemas.microsoft.com/office/drawing/2014/main" id="{D34AFDBB-56D3-554A-A639-F74147CFA6F2}"/>
              </a:ext>
            </a:extLst>
          </p:cNvPr>
          <p:cNvSpPr txBox="1">
            <a:spLocks/>
          </p:cNvSpPr>
          <p:nvPr/>
        </p:nvSpPr>
        <p:spPr>
          <a:xfrm>
            <a:off x="26362449" y="31096670"/>
            <a:ext cx="1613540" cy="9389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/>
              <a:t>where</a:t>
            </a:r>
          </a:p>
        </p:txBody>
      </p:sp>
      <p:sp>
        <p:nvSpPr>
          <p:cNvPr id="81" name="Content Placeholder 2">
            <a:extLst>
              <a:ext uri="{FF2B5EF4-FFF2-40B4-BE49-F238E27FC236}">
                <a16:creationId xmlns:a16="http://schemas.microsoft.com/office/drawing/2014/main" id="{B5ACE833-FC41-7642-B318-69032BEC0816}"/>
              </a:ext>
            </a:extLst>
          </p:cNvPr>
          <p:cNvSpPr txBox="1">
            <a:spLocks/>
          </p:cNvSpPr>
          <p:nvPr/>
        </p:nvSpPr>
        <p:spPr>
          <a:xfrm>
            <a:off x="17325982" y="20136913"/>
            <a:ext cx="15544800" cy="1678578"/>
          </a:xfrm>
          <a:prstGeom prst="rect">
            <a:avLst/>
          </a:prstGeom>
        </p:spPr>
        <p:txBody>
          <a:bodyPr/>
          <a:lstStyle>
            <a:lvl1pPr marL="1097280" indent="-1097280" algn="l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9184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96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52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464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920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376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Differentiating MPC: </a:t>
            </a:r>
            <a:r>
              <a:rPr lang="en-US" sz="40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If a fixed-point is reached, then differentiate through the corresponding convex approximation.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3D8057-7266-3C41-8D88-50D2F3CD84C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8780" y="8995760"/>
            <a:ext cx="5486400" cy="274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22F951-6B34-5A42-ABC4-D56967B33BB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5515" y="8995760"/>
            <a:ext cx="5486400" cy="2743200"/>
          </a:xfrm>
          <a:prstGeom prst="rect">
            <a:avLst/>
          </a:prstGeom>
        </p:spPr>
      </p:pic>
      <p:sp>
        <p:nvSpPr>
          <p:cNvPr id="83" name="Content Placeholder 14">
            <a:extLst>
              <a:ext uri="{FF2B5EF4-FFF2-40B4-BE49-F238E27FC236}">
                <a16:creationId xmlns:a16="http://schemas.microsoft.com/office/drawing/2014/main" id="{51691A25-5F6C-8740-948B-82D1D1CDB535}"/>
              </a:ext>
            </a:extLst>
          </p:cNvPr>
          <p:cNvSpPr>
            <a:spLocks noGrp="1"/>
          </p:cNvSpPr>
          <p:nvPr/>
        </p:nvSpPr>
        <p:spPr>
          <a:xfrm>
            <a:off x="17354790" y="21507296"/>
            <a:ext cx="11858394" cy="1294356"/>
          </a:xfrm>
          <a:prstGeom prst="rect">
            <a:avLst/>
          </a:prstGeom>
        </p:spPr>
        <p:txBody>
          <a:bodyPr vert="horz" lIns="64476" tIns="32238" rIns="64476" bIns="32238" rtlCol="0">
            <a:no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Our standalone differentiable MPC solver:</a:t>
            </a:r>
            <a:b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</a:br>
            <a:r>
              <a:rPr lang="en-US" sz="4000" dirty="0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</a:t>
            </a:r>
            <a:r>
              <a:rPr lang="en-US" sz="4000" dirty="0" err="1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locuslab.github.io</a:t>
            </a:r>
            <a:r>
              <a:rPr lang="en-US" sz="4000" dirty="0">
                <a:solidFill>
                  <a:srgbClr val="3572B7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/mpc.pytorch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5B3059-EA2D-CE45-9489-0676899E2C1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 rot="533037">
            <a:off x="28374221" y="21558668"/>
            <a:ext cx="3957559" cy="7915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3F54CE1-2E7D-1840-82C1-B6366C1D70B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7600248" y="30179932"/>
            <a:ext cx="5524500" cy="1752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56C7BB-9723-1C43-B324-4C5F49A177B9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3014849" y="30362744"/>
            <a:ext cx="2514600" cy="160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C53DCC-1A2C-A64B-B252-839CFE879E76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7261749" y="31755751"/>
            <a:ext cx="2552700" cy="876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7EB4DD-2848-3F43-A78A-70FCBD03CBC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331693" y="18734285"/>
            <a:ext cx="14588955" cy="3357392"/>
          </a:xfrm>
          <a:prstGeom prst="rect">
            <a:avLst/>
          </a:prstGeom>
        </p:spPr>
      </p:pic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742F4187-292D-7146-8896-2D18E4F8095F}"/>
              </a:ext>
            </a:extLst>
          </p:cNvPr>
          <p:cNvSpPr txBox="1">
            <a:spLocks/>
          </p:cNvSpPr>
          <p:nvPr/>
        </p:nvSpPr>
        <p:spPr>
          <a:xfrm>
            <a:off x="28259307" y="29988462"/>
            <a:ext cx="4685948" cy="740564"/>
          </a:xfrm>
          <a:prstGeom prst="rect">
            <a:avLst/>
          </a:prstGeom>
        </p:spPr>
        <p:txBody>
          <a:bodyPr/>
          <a:lstStyle>
            <a:lvl1pPr marL="1097280" indent="-1097280" algn="l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9184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96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52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464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920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376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(Just an LQR solve!)</a:t>
            </a:r>
          </a:p>
        </p:txBody>
      </p:sp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D95F34F6-42BB-EA4C-AFA8-C16755CFDD80}"/>
              </a:ext>
            </a:extLst>
          </p:cNvPr>
          <p:cNvSpPr txBox="1">
            <a:spLocks/>
          </p:cNvSpPr>
          <p:nvPr/>
        </p:nvSpPr>
        <p:spPr>
          <a:xfrm>
            <a:off x="25346475" y="31221179"/>
            <a:ext cx="636809" cy="615101"/>
          </a:xfrm>
          <a:prstGeom prst="rect">
            <a:avLst/>
          </a:prstGeom>
        </p:spPr>
        <p:txBody>
          <a:bodyPr/>
          <a:lstStyle>
            <a:lvl1pPr marL="1097280" indent="-1097280" algn="l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9184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96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52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464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920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376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(8)</a:t>
            </a:r>
          </a:p>
        </p:txBody>
      </p:sp>
      <p:sp>
        <p:nvSpPr>
          <p:cNvPr id="65" name="Subtitle 2">
            <a:extLst>
              <a:ext uri="{FF2B5EF4-FFF2-40B4-BE49-F238E27FC236}">
                <a16:creationId xmlns:a16="http://schemas.microsoft.com/office/drawing/2014/main" id="{F65962AF-B9F7-AA4A-A1BC-F4ED5B3BADB3}"/>
              </a:ext>
            </a:extLst>
          </p:cNvPr>
          <p:cNvSpPr txBox="1">
            <a:spLocks/>
          </p:cNvSpPr>
          <p:nvPr/>
        </p:nvSpPr>
        <p:spPr>
          <a:xfrm>
            <a:off x="17361800" y="15753830"/>
            <a:ext cx="14753036" cy="873213"/>
          </a:xfrm>
          <a:prstGeom prst="rect">
            <a:avLst/>
          </a:prstGeom>
        </p:spPr>
        <p:txBody>
          <a:bodyPr vert="horz" lIns="64476" tIns="32238" rIns="64476" bIns="32238" rtlCol="0">
            <a:noAutofit/>
          </a:bodyPr>
          <a:lstStyle>
            <a:lvl1pPr marL="0" indent="0" algn="ctr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Solves (10), executes the first action on the system, and repeats.</a:t>
            </a:r>
          </a:p>
        </p:txBody>
      </p:sp>
      <p:sp>
        <p:nvSpPr>
          <p:cNvPr id="71" name="Content Placeholder 2">
            <a:extLst>
              <a:ext uri="{FF2B5EF4-FFF2-40B4-BE49-F238E27FC236}">
                <a16:creationId xmlns:a16="http://schemas.microsoft.com/office/drawing/2014/main" id="{32C235BB-3BBE-EC47-83DC-2787DFF7DAD7}"/>
              </a:ext>
            </a:extLst>
          </p:cNvPr>
          <p:cNvSpPr txBox="1">
            <a:spLocks/>
          </p:cNvSpPr>
          <p:nvPr/>
        </p:nvSpPr>
        <p:spPr>
          <a:xfrm>
            <a:off x="31828444" y="13844627"/>
            <a:ext cx="1080791" cy="698132"/>
          </a:xfrm>
          <a:prstGeom prst="rect">
            <a:avLst/>
          </a:prstGeom>
        </p:spPr>
        <p:txBody>
          <a:bodyPr/>
          <a:lstStyle>
            <a:lvl1pPr marL="1097280" indent="-1097280" algn="l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9184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96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52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464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920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3760" indent="-1097280" algn="l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(10)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30DF638-0A97-0A4A-86A1-C090C7B266DD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466343" y="22401229"/>
            <a:ext cx="14106372" cy="621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33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13505</TotalTime>
  <Words>587</Words>
  <Application>Microsoft Macintosh PowerPoint</Application>
  <PresentationFormat>Custom</PresentationFormat>
  <Paragraphs>52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Helvetica Neue</vt:lpstr>
      <vt:lpstr>Helvetica Neue Condensed</vt:lpstr>
      <vt:lpstr>Helvetica Neue Light</vt:lpstr>
      <vt:lpstr>Intel Clear</vt:lpstr>
      <vt:lpstr>Menlo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Microsoft Office User</cp:lastModifiedBy>
  <cp:revision>98</cp:revision>
  <cp:lastPrinted>2018-11-29T19:22:04Z</cp:lastPrinted>
  <dcterms:created xsi:type="dcterms:W3CDTF">2017-07-21T20:14:18Z</dcterms:created>
  <dcterms:modified xsi:type="dcterms:W3CDTF">2018-11-29T19:38:04Z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bf2cc2eb-5936-4298-a517-30b2f98dcc81</vt:lpwstr>
  </property>
  <property fmtid="{D5CDD505-2E9C-101B-9397-08002B2CF9AE}" pid="3" name="CTP_BU">
    <vt:lpwstr>INTEL LABS GRP</vt:lpwstr>
  </property>
  <property fmtid="{D5CDD505-2E9C-101B-9397-08002B2CF9AE}" pid="4" name="CTP_TimeStamp">
    <vt:lpwstr>2018-07-11 20:54:43Z</vt:lpwstr>
  </property>
  <property fmtid="{D5CDD505-2E9C-101B-9397-08002B2CF9AE}" pid="5" name="CTPClassification">
    <vt:lpwstr>CTP_IC</vt:lpwstr>
  </property>
</Properties>
</file>

<file path=docProps/thumbnail.jpeg>
</file>